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1" r:id="rId3"/>
    <p:sldId id="286" r:id="rId5"/>
    <p:sldId id="287" r:id="rId6"/>
    <p:sldId id="315" r:id="rId7"/>
    <p:sldId id="318" r:id="rId8"/>
    <p:sldId id="320" r:id="rId9"/>
    <p:sldId id="288" r:id="rId10"/>
    <p:sldId id="316" r:id="rId11"/>
    <p:sldId id="319" r:id="rId12"/>
    <p:sldId id="27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34" y="660"/>
      </p:cViewPr>
      <p:guideLst>
        <p:guide orient="horz" pos="2160"/>
        <p:guide pos="38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08029-A7F8-41B1-A922-2F9F85797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5.xm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../media/image3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png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image" Target="../media/image2.png"/><Relationship Id="rId3" Type="http://schemas.openxmlformats.org/officeDocument/2006/relationships/tags" Target="../tags/tag98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7.xml"/><Relationship Id="rId7" Type="http://schemas.openxmlformats.org/officeDocument/2006/relationships/image" Target="../media/image4.png"/><Relationship Id="rId6" Type="http://schemas.openxmlformats.org/officeDocument/2006/relationships/tags" Target="../tags/tag106.xml"/><Relationship Id="rId5" Type="http://schemas.openxmlformats.org/officeDocument/2006/relationships/image" Target="../media/image3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6.jpeg"/><Relationship Id="rId11" Type="http://schemas.openxmlformats.org/officeDocument/2006/relationships/image" Target="../media/image2.png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5.jpeg"/><Relationship Id="rId13" Type="http://schemas.openxmlformats.org/officeDocument/2006/relationships/image" Target="../media/image2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8.png"/><Relationship Id="rId3" Type="http://schemas.openxmlformats.org/officeDocument/2006/relationships/tags" Target="../tags/tag147.xml"/><Relationship Id="rId2" Type="http://schemas.openxmlformats.org/officeDocument/2006/relationships/image" Target="../media/image7.png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2.png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1.xml"/><Relationship Id="rId7" Type="http://schemas.openxmlformats.org/officeDocument/2006/relationships/image" Target="../media/image4.png"/><Relationship Id="rId6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42.xml"/><Relationship Id="rId7" Type="http://schemas.openxmlformats.org/officeDocument/2006/relationships/image" Target="../media/image4.png"/><Relationship Id="rId6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55.xml"/><Relationship Id="rId7" Type="http://schemas.openxmlformats.org/officeDocument/2006/relationships/image" Target="../media/image4.png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4.xml"/><Relationship Id="rId7" Type="http://schemas.openxmlformats.org/officeDocument/2006/relationships/image" Target="../media/image4.png"/><Relationship Id="rId6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5.xml"/><Relationship Id="rId7" Type="http://schemas.openxmlformats.org/officeDocument/2006/relationships/image" Target="../media/image4.png"/><Relationship Id="rId6" Type="http://schemas.openxmlformats.org/officeDocument/2006/relationships/tags" Target="../tags/tag74.xml"/><Relationship Id="rId5" Type="http://schemas.openxmlformats.org/officeDocument/2006/relationships/image" Target="../media/image3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8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026772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7904" y="3918652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2190711" y="1384640"/>
            <a:ext cx="7810578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6600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190711" y="3149940"/>
            <a:ext cx="7810578" cy="558119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4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7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190710" y="1773239"/>
            <a:ext cx="7810579" cy="154146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spc="0" baseline="0">
                <a:solidFill>
                  <a:schemeClr val="accent1"/>
                </a:solidFill>
                <a:latin typeface="Microsoft YaHei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190750" y="3538538"/>
            <a:ext cx="7810500" cy="77333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Graphic 3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99818" y="481167"/>
            <a:ext cx="443934" cy="3660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/>
          <a:lstStyle>
            <a:lvl1pPr>
              <a:defRPr baseline="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304200"/>
            <a:ext cx="12209145" cy="6556340"/>
            <a:chOff x="-8255" y="304200"/>
            <a:chExt cx="12209145" cy="655634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pic>
          <p:nvPicPr>
            <p:cNvPr id="6" name="图片 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9" name="图片 8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0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0374">
            <a:off x="11623232" y="6283115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PA_Graphic 3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kingsoft\Desktop\图片2.png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>
            <a:off x="0" y="1270"/>
            <a:ext cx="1052195" cy="108077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91135" y="516890"/>
            <a:ext cx="12209145" cy="6562090"/>
            <a:chOff x="-8255" y="298450"/>
            <a:chExt cx="12209145" cy="656209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2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90710" y="1773239"/>
            <a:ext cx="7810579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5400" cap="all" spc="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8" name="PA_直接连接符 27"/>
          <p:cNvCxnSpPr/>
          <p:nvPr userDrawn="1">
            <p:custDataLst>
              <p:tags r:id="rId5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2190710" y="3538539"/>
            <a:ext cx="7810579" cy="1655761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5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sz="1600"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8" name="图片 17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9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3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8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5" name="图片 14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6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1pPr>
            <a:lvl2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2pPr>
            <a:lvl3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3pPr>
            <a:lvl4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4pPr>
            <a:lvl5pPr indent="0" eaLnBrk="1" fontAlgn="auto" latinLnBrk="0" hangingPunct="1">
              <a:defRPr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charset="-122"/>
          <a:ea typeface="Microsoft YaHei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164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4.xml"/><Relationship Id="rId1" Type="http://schemas.openxmlformats.org/officeDocument/2006/relationships/tags" Target="../tags/tag1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51815" y="311150"/>
            <a:ext cx="10800715" cy="2557145"/>
          </a:xfrm>
        </p:spPr>
        <p:txBody>
          <a:bodyPr>
            <a:noAutofit/>
          </a:bodyPr>
          <a:lstStyle/>
          <a:p>
            <a:r>
              <a:rPr lang="en-US" altLang="zh-CN" sz="8000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Linear Regression</a:t>
            </a:r>
            <a:endParaRPr lang="en-US" altLang="zh-CN" sz="8000" dirty="0">
              <a:ln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55060" y="3216275"/>
            <a:ext cx="4280535" cy="426085"/>
            <a:chOff x="775" y="6523"/>
            <a:chExt cx="6741" cy="671"/>
          </a:xfrm>
        </p:grpSpPr>
        <p:grpSp>
          <p:nvGrpSpPr>
            <p:cNvPr id="114" name="组合 113"/>
            <p:cNvGrpSpPr/>
            <p:nvPr/>
          </p:nvGrpSpPr>
          <p:grpSpPr>
            <a:xfrm>
              <a:off x="775" y="6523"/>
              <a:ext cx="766" cy="671"/>
              <a:chOff x="801291" y="3535885"/>
              <a:chExt cx="219347" cy="219347"/>
            </a:xfrm>
          </p:grpSpPr>
          <p:sp>
            <p:nvSpPr>
              <p:cNvPr id="11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EA5514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11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rgbClr val="FCFBF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dist"/>
                  <a:endParaRPr lang="zh-CN" altLang="en-US" sz="1600">
                    <a:solidFill>
                      <a:srgbClr val="FFFF00"/>
                    </a:solidFill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  <p:sp>
              <p:nvSpPr>
                <p:cNvPr id="11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rgbClr val="FCFBF7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dist"/>
                  <a:endParaRPr lang="zh-CN" altLang="en-US" sz="1600">
                    <a:solidFill>
                      <a:srgbClr val="FFFF00"/>
                    </a:solidFill>
                    <a:latin typeface="Microsoft YaHei" panose="020B0503020204020204" charset="-122"/>
                    <a:ea typeface="Microsoft YaHei" panose="020B0503020204020204" charset="-122"/>
                  </a:endParaRPr>
                </a:p>
              </p:txBody>
            </p:sp>
          </p:grpSp>
        </p:grpSp>
        <p:sp>
          <p:nvSpPr>
            <p:cNvPr id="124" name="Text Box 19"/>
            <p:cNvSpPr txBox="1">
              <a:spLocks noChangeArrowheads="1"/>
            </p:cNvSpPr>
            <p:nvPr/>
          </p:nvSpPr>
          <p:spPr bwMode="auto">
            <a:xfrm>
              <a:off x="1530" y="6614"/>
              <a:ext cx="5986" cy="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Presented By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: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 Deepankar Sharma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90710" y="1773239"/>
            <a:ext cx="7810579" cy="15414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39850" y="756920"/>
            <a:ext cx="10852150" cy="880745"/>
          </a:xfrm>
        </p:spPr>
        <p:txBody>
          <a:bodyPr>
            <a:normAutofit fontScale="90000"/>
          </a:bodyPr>
          <a:lstStyle/>
          <a:p>
            <a:r>
              <a:rPr lang="en-US" altLang="zh-CN" sz="5335" dirty="0"/>
              <a:t>Regression</a:t>
            </a:r>
            <a:endParaRPr lang="en-US" altLang="zh-CN" sz="5335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2140" y="1318895"/>
            <a:ext cx="11169650" cy="5219700"/>
          </a:xfrm>
        </p:spPr>
        <p:txBody>
          <a:bodyPr>
            <a:noAutofit/>
          </a:bodyPr>
          <a:p>
            <a:pPr marL="0" indent="0"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 Regression is used to study the relationship between two variables.</a:t>
            </a: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 We can use simple regression if both the dependent variable (DV) and the independent variable (IV) are numerical.</a:t>
            </a: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If the DV is numerical but the IV is categorical, it is best to use ANOVA.</a:t>
            </a: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57505" indent="-357505">
              <a:lnSpc>
                <a:spcPct val="100000"/>
              </a:lnSpc>
              <a:spcBef>
                <a:spcPts val="2400"/>
              </a:spcBef>
            </a:pPr>
            <a:endParaRPr lang="en-GB" sz="20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1936030" y="143510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sz="4800" b="1" dirty="0">
                <a:solidFill>
                  <a:srgbClr val="002060"/>
                </a:solidFill>
              </a:rPr>
              <a:t>Displaying the data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980" y="1583690"/>
            <a:ext cx="6684010" cy="435165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When both the DV and IV are numerical, we can represent data in the form of a scatterplot.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sym typeface="+mn-ea"/>
              </a:rPr>
              <a:t>It is important to perform a scatterplot because it helps us to see if the relationship is linear.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06" y="1583657"/>
            <a:ext cx="4224279" cy="433618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310" y="544830"/>
            <a:ext cx="9302750" cy="1115695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2060"/>
                </a:solidFill>
              </a:rPr>
              <a:t>Assumptions of regression</a:t>
            </a:r>
            <a:endParaRPr lang="en-GB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310" y="2020570"/>
            <a:ext cx="6718935" cy="39687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 There are no clear outliers</a:t>
            </a: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This can be checked by performing the scatterplot. The outliers (circled in red in the figure) can simply be removed from the analysis .</a:t>
            </a: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57505" indent="-357505">
              <a:lnSpc>
                <a:spcPct val="100000"/>
              </a:lnSpc>
              <a:spcBef>
                <a:spcPts val="2400"/>
              </a:spcBef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79" y="3082875"/>
            <a:ext cx="3677393" cy="3774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02" name="Title 972801"/>
          <p:cNvSpPr>
            <a:spLocks noGrp="1"/>
          </p:cNvSpPr>
          <p:nvPr>
            <p:ph type="title"/>
          </p:nvPr>
        </p:nvSpPr>
        <p:spPr>
          <a:xfrm>
            <a:off x="669925" y="790575"/>
            <a:ext cx="10852150" cy="1062355"/>
          </a:xfrm>
        </p:spPr>
        <p:txBody>
          <a:bodyPr anchor="b" anchorCtr="0">
            <a:normAutofit/>
          </a:bodyPr>
          <a:p>
            <a:r>
              <a:rPr sz="4445"/>
              <a:t>What is “Linear”?</a:t>
            </a:r>
            <a:endParaRPr sz="4445"/>
          </a:p>
        </p:txBody>
      </p:sp>
      <p:sp>
        <p:nvSpPr>
          <p:cNvPr id="972803" name="Text Placeholder 972802"/>
          <p:cNvSpPr>
            <a:spLocks noGrp="1"/>
          </p:cNvSpPr>
          <p:nvPr>
            <p:ph type="body" idx="1"/>
          </p:nvPr>
        </p:nvSpPr>
        <p:spPr>
          <a:xfrm>
            <a:off x="669925" y="2063115"/>
            <a:ext cx="10852150" cy="4277995"/>
          </a:xfrm>
        </p:spPr>
        <p:txBody>
          <a:bodyPr/>
          <a:p>
            <a:r>
              <a:rPr sz="3200"/>
              <a:t>Remember this:</a:t>
            </a:r>
            <a:endParaRPr sz="3200"/>
          </a:p>
          <a:p>
            <a:r>
              <a:rPr sz="3200" i="1"/>
              <a:t>Y=</a:t>
            </a:r>
            <a:r>
              <a:rPr sz="3200" i="1" err="1"/>
              <a:t>mX+B</a:t>
            </a:r>
            <a:r>
              <a:rPr sz="3200" i="1"/>
              <a:t>?</a:t>
            </a:r>
            <a:endParaRPr sz="3200" i="1"/>
          </a:p>
        </p:txBody>
      </p:sp>
      <p:grpSp>
        <p:nvGrpSpPr>
          <p:cNvPr id="972804" name="Group 972803"/>
          <p:cNvGrpSpPr/>
          <p:nvPr/>
        </p:nvGrpSpPr>
        <p:grpSpPr>
          <a:xfrm>
            <a:off x="4343400" y="2895600"/>
            <a:ext cx="4800600" cy="3276600"/>
            <a:chOff x="1776" y="1824"/>
            <a:chExt cx="3024" cy="2064"/>
          </a:xfrm>
        </p:grpSpPr>
        <p:sp>
          <p:nvSpPr>
            <p:cNvPr id="972805" name="Straight Connector 972804"/>
            <p:cNvSpPr/>
            <p:nvPr/>
          </p:nvSpPr>
          <p:spPr>
            <a:xfrm>
              <a:off x="3120" y="1824"/>
              <a:ext cx="0" cy="206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2806" name="Straight Connector 972805"/>
            <p:cNvSpPr/>
            <p:nvPr/>
          </p:nvSpPr>
          <p:spPr>
            <a:xfrm>
              <a:off x="1776" y="2832"/>
              <a:ext cx="27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72807" name="Straight Connector 972806"/>
            <p:cNvSpPr/>
            <p:nvPr/>
          </p:nvSpPr>
          <p:spPr>
            <a:xfrm flipV="1">
              <a:off x="2880" y="1920"/>
              <a:ext cx="1920" cy="1632"/>
            </a:xfrm>
            <a:prstGeom prst="line">
              <a:avLst/>
            </a:prstGeom>
            <a:ln w="12700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72808" name="Group 972807"/>
          <p:cNvGrpSpPr/>
          <p:nvPr/>
        </p:nvGrpSpPr>
        <p:grpSpPr>
          <a:xfrm>
            <a:off x="3733800" y="5029200"/>
            <a:ext cx="2971800" cy="533400"/>
            <a:chOff x="1392" y="3168"/>
            <a:chExt cx="1872" cy="336"/>
          </a:xfrm>
        </p:grpSpPr>
        <p:sp>
          <p:nvSpPr>
            <p:cNvPr id="972809" name="Oval 972808"/>
            <p:cNvSpPr/>
            <p:nvPr/>
          </p:nvSpPr>
          <p:spPr>
            <a:xfrm>
              <a:off x="2928" y="3216"/>
              <a:ext cx="336" cy="288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972810" name="Text Box 972809"/>
            <p:cNvSpPr txBox="1"/>
            <p:nvPr/>
          </p:nvSpPr>
          <p:spPr>
            <a:xfrm>
              <a:off x="1392" y="3168"/>
              <a:ext cx="43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sz="2800" b="0" i="1" baseline="0">
                  <a:solidFill>
                    <a:srgbClr val="FF0000"/>
                  </a:solidFill>
                </a:rPr>
                <a:t>B</a:t>
              </a:r>
              <a:endParaRPr sz="2800" b="0" i="1" baseline="0">
                <a:solidFill>
                  <a:srgbClr val="FF0000"/>
                </a:solidFill>
              </a:endParaRPr>
            </a:p>
          </p:txBody>
        </p:sp>
        <p:sp>
          <p:nvSpPr>
            <p:cNvPr id="972811" name="Straight Connector 972810"/>
            <p:cNvSpPr/>
            <p:nvPr/>
          </p:nvSpPr>
          <p:spPr>
            <a:xfrm>
              <a:off x="1680" y="3360"/>
              <a:ext cx="1392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972812" name="Group 972811"/>
          <p:cNvGrpSpPr/>
          <p:nvPr/>
        </p:nvGrpSpPr>
        <p:grpSpPr>
          <a:xfrm>
            <a:off x="7848600" y="3124200"/>
            <a:ext cx="1752600" cy="1066800"/>
            <a:chOff x="3984" y="1968"/>
            <a:chExt cx="1104" cy="672"/>
          </a:xfrm>
        </p:grpSpPr>
        <p:sp>
          <p:nvSpPr>
            <p:cNvPr id="972813" name="Straight Connector 972812"/>
            <p:cNvSpPr/>
            <p:nvPr/>
          </p:nvSpPr>
          <p:spPr>
            <a:xfrm flipH="1" flipV="1">
              <a:off x="3984" y="2640"/>
              <a:ext cx="816" cy="0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solid"/>
              <a:headEnd type="stealth" w="lg" len="lg"/>
              <a:tailEnd type="none" w="med" len="med"/>
            </a:ln>
          </p:spPr>
        </p:sp>
        <p:sp>
          <p:nvSpPr>
            <p:cNvPr id="972814" name="Straight Connector 972813"/>
            <p:cNvSpPr/>
            <p:nvPr/>
          </p:nvSpPr>
          <p:spPr>
            <a:xfrm>
              <a:off x="4800" y="1968"/>
              <a:ext cx="0" cy="672"/>
            </a:xfrm>
            <a:prstGeom prst="line">
              <a:avLst/>
            </a:prstGeom>
            <a:ln w="9525" cap="flat" cmpd="sng">
              <a:solidFill>
                <a:srgbClr val="FF66FF"/>
              </a:solidFill>
              <a:prstDash val="solid"/>
              <a:headEnd type="stealth" w="lg" len="lg"/>
              <a:tailEnd type="none" w="med" len="med"/>
            </a:ln>
          </p:spPr>
        </p:sp>
        <p:sp>
          <p:nvSpPr>
            <p:cNvPr id="972815" name="Text Box 972814"/>
            <p:cNvSpPr txBox="1"/>
            <p:nvPr/>
          </p:nvSpPr>
          <p:spPr>
            <a:xfrm>
              <a:off x="4512" y="2304"/>
              <a:ext cx="57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sz="2800" b="0" baseline="0">
                  <a:solidFill>
                    <a:srgbClr val="FF66FF"/>
                  </a:solidFill>
                </a:rPr>
                <a:t>m</a:t>
              </a:r>
              <a:endParaRPr sz="2800" b="0" baseline="0">
                <a:solidFill>
                  <a:srgbClr val="FF66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4594" name="Title 1134593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932180"/>
          </a:xfrm>
        </p:spPr>
        <p:txBody>
          <a:bodyPr anchor="b" anchorCtr="0">
            <a:normAutofit/>
          </a:bodyPr>
          <a:p>
            <a:r>
              <a:rPr sz="4445"/>
              <a:t>Predicted value for an individual…</a:t>
            </a:r>
            <a:endParaRPr sz="4445"/>
          </a:p>
        </p:txBody>
      </p:sp>
      <p:sp>
        <p:nvSpPr>
          <p:cNvPr id="1134595" name="Text Placeholder 113459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spcBef>
                <a:spcPct val="50000"/>
              </a:spcBef>
              <a:buClrTx/>
              <a:buFontTx/>
              <a:buNone/>
            </a:pPr>
            <a:endParaRPr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>
              <a:latin typeface="Times New Roman" panose="02020603050405020304" charset="0"/>
            </a:endParaRPr>
          </a:p>
        </p:txBody>
      </p:sp>
      <p:grpSp>
        <p:nvGrpSpPr>
          <p:cNvPr id="1134596" name="Group 1134595"/>
          <p:cNvGrpSpPr/>
          <p:nvPr/>
        </p:nvGrpSpPr>
        <p:grpSpPr>
          <a:xfrm>
            <a:off x="6042025" y="2203450"/>
            <a:ext cx="4495800" cy="2451100"/>
            <a:chOff x="2400" y="1632"/>
            <a:chExt cx="2400" cy="1544"/>
          </a:xfrm>
        </p:grpSpPr>
        <p:sp>
          <p:nvSpPr>
            <p:cNvPr id="1134597" name="Rectangles 1134596"/>
            <p:cNvSpPr/>
            <p:nvPr/>
          </p:nvSpPr>
          <p:spPr>
            <a:xfrm>
              <a:off x="2400" y="1632"/>
              <a:ext cx="1392" cy="38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134598" name="Straight Connector 1134597"/>
            <p:cNvSpPr/>
            <p:nvPr/>
          </p:nvSpPr>
          <p:spPr>
            <a:xfrm flipH="1" flipV="1">
              <a:off x="3696" y="2064"/>
              <a:ext cx="336" cy="336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34599" name="Text Box 1134598"/>
            <p:cNvSpPr txBox="1"/>
            <p:nvPr/>
          </p:nvSpPr>
          <p:spPr>
            <a:xfrm>
              <a:off x="3360" y="2304"/>
              <a:ext cx="1440" cy="8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sz="2800" b="0" baseline="0">
                  <a:solidFill>
                    <a:srgbClr val="FF0000"/>
                  </a:solidFill>
                </a:rPr>
                <a:t>Follows a normal distribution</a:t>
              </a:r>
              <a:endParaRPr sz="2800" b="0" baseline="0">
                <a:solidFill>
                  <a:srgbClr val="FF0000"/>
                </a:solidFill>
              </a:endParaRPr>
            </a:p>
          </p:txBody>
        </p:sp>
      </p:grpSp>
      <p:grpSp>
        <p:nvGrpSpPr>
          <p:cNvPr id="1134600" name="Group 1134599"/>
          <p:cNvGrpSpPr/>
          <p:nvPr/>
        </p:nvGrpSpPr>
        <p:grpSpPr>
          <a:xfrm>
            <a:off x="3810000" y="2590800"/>
            <a:ext cx="1600200" cy="2351185"/>
            <a:chOff x="720" y="1968"/>
            <a:chExt cx="912" cy="1471"/>
          </a:xfrm>
        </p:grpSpPr>
        <p:sp>
          <p:nvSpPr>
            <p:cNvPr id="1134601" name="Left Brace 1134600"/>
            <p:cNvSpPr/>
            <p:nvPr/>
          </p:nvSpPr>
          <p:spPr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134602" name="Text Box 1134601"/>
            <p:cNvSpPr txBox="1"/>
            <p:nvPr/>
          </p:nvSpPr>
          <p:spPr>
            <a:xfrm>
              <a:off x="816" y="2304"/>
              <a:ext cx="816" cy="11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sz="2800" b="0" baseline="0">
                  <a:solidFill>
                    <a:srgbClr val="FF0000"/>
                  </a:solidFill>
                </a:rPr>
                <a:t>Fixed – exactly on the line</a:t>
              </a:r>
              <a:endParaRPr sz="2800" b="0" baseline="0">
                <a:solidFill>
                  <a:srgbClr val="FF0000"/>
                </a:solidFill>
              </a:endParaRPr>
            </a:p>
          </p:txBody>
        </p:sp>
      </p:grpSp>
      <p:sp>
        <p:nvSpPr>
          <p:cNvPr id="1134603" name="Straight Connector 1134602"/>
          <p:cNvSpPr/>
          <p:nvPr/>
        </p:nvSpPr>
        <p:spPr>
          <a:xfrm flipV="1">
            <a:off x="2765425" y="2062163"/>
            <a:ext cx="109538" cy="188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4604" name="Straight Connector 1134603"/>
          <p:cNvSpPr/>
          <p:nvPr/>
        </p:nvSpPr>
        <p:spPr>
          <a:xfrm>
            <a:off x="2889250" y="2060575"/>
            <a:ext cx="82550" cy="165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" name="Text Placeholder 1134594"/>
          <p:cNvSpPr>
            <a:spLocks noGrp="1"/>
          </p:cNvSpPr>
          <p:nvPr/>
        </p:nvSpPr>
        <p:spPr>
          <a:xfrm>
            <a:off x="2678748" y="2060258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err="1">
                <a:latin typeface="Times New Roman" panose="02020603050405020304" charset="0"/>
              </a:rPr>
              <a:t>y</a:t>
            </a:r>
            <a:r>
              <a:rPr baseline="-25000" err="1">
                <a:latin typeface="Times New Roman" panose="02020603050405020304" charset="0"/>
              </a:rPr>
              <a:t>i</a:t>
            </a:r>
            <a:r>
              <a:rPr>
                <a:latin typeface="Times New Roman" panose="02020603050405020304" charset="0"/>
              </a:rPr>
              <a:t>=     </a:t>
            </a:r>
            <a:r>
              <a:rPr>
                <a:latin typeface="Times New Roman" panose="02020603050405020304" charset="0"/>
                <a:sym typeface="Symbol" panose="05050102010706020507" pitchFamily="18" charset="2"/>
              </a:rPr>
              <a:t> + </a:t>
            </a:r>
            <a:r>
              <a:rPr>
                <a:latin typeface="Times New Roman" panose="02020603050405020304" charset="0"/>
              </a:rPr>
              <a:t>*x</a:t>
            </a:r>
            <a:r>
              <a:rPr baseline="-25000">
                <a:latin typeface="Times New Roman" panose="02020603050405020304" charset="0"/>
              </a:rPr>
              <a:t>i</a:t>
            </a:r>
            <a:r>
              <a:rPr>
                <a:latin typeface="Times New Roman" panose="02020603050405020304" charset="0"/>
              </a:rPr>
              <a:t>    +   random </a:t>
            </a:r>
            <a:r>
              <a:rPr err="1">
                <a:latin typeface="Times New Roman" panose="02020603050405020304" charset="0"/>
              </a:rPr>
              <a:t>error</a:t>
            </a:r>
            <a:r>
              <a:rPr baseline="-25000" err="1">
                <a:latin typeface="Times New Roman" panose="02020603050405020304" charset="0"/>
              </a:rPr>
              <a:t>i</a:t>
            </a:r>
            <a:endParaRPr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>
              <a:latin typeface="Times New Roman" panose="02020603050405020304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>
              <a:latin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3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3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4640" y="236220"/>
            <a:ext cx="6791960" cy="899795"/>
          </a:xfrm>
        </p:spPr>
        <p:txBody>
          <a:bodyPr>
            <a:noAutofit/>
          </a:bodyPr>
          <a:p>
            <a:pPr algn="ctr"/>
            <a:r>
              <a:rPr lang="en-GB" sz="4800" b="1" dirty="0">
                <a:solidFill>
                  <a:srgbClr val="002060"/>
                </a:solidFill>
              </a:rPr>
              <a:t>Linear model</a:t>
            </a:r>
            <a:endParaRPr lang="en-GB" sz="4800" b="1" dirty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4655" y="949960"/>
            <a:ext cx="10918825" cy="5179695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regression, the relationship between Y and X is modelled in the following form:      </a:t>
            </a:r>
            <a:r>
              <a:rPr lang="en-US" alt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a + b * X + E</a:t>
            </a:r>
            <a:r>
              <a:rPr lang="en-US" alt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where: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dependent variable (Income in the example)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independent variable (IQ in the example)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intercept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coefficient 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error term for each observation (since there is additional variation not explained by income)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4001135" cy="316865"/>
          </a:xfrm>
        </p:spPr>
        <p:txBody>
          <a:bodyPr/>
          <a:p>
            <a:fld id="{7A8C632D-7DBE-4534-8DFC-547A3DE1EDBD}" type="slidenum">
              <a:rPr lang="en-GB" smtClean="0"/>
            </a:fld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658" y="45397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     </a:t>
            </a:r>
            <a:r>
              <a:rPr lang="en-US" sz="4800" dirty="0">
                <a:solidFill>
                  <a:srgbClr val="002060"/>
                </a:solidFill>
              </a:rPr>
              <a:t>  </a:t>
            </a:r>
            <a:r>
              <a:rPr lang="en-US" sz="4800" b="1" dirty="0">
                <a:solidFill>
                  <a:srgbClr val="002060"/>
                </a:solidFill>
              </a:rPr>
              <a:t>Hypothesis testing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965" y="1361440"/>
            <a:ext cx="9812020" cy="4885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Regression tests the null hypothesis: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H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: There is no effect of X on Y, that is, b = 0.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versus the alternative hypothesis: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H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: There is an effect of X on Y, that is, b is not 0.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If the null hypothesis is rejected, we reject the hypothesis that there is no relationship and hence we conclude that there is a significant relationship between X and Y.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8800" y="2968052"/>
            <a:ext cx="1270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C632D-7DBE-4534-8DFC-547A3DE1EDB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3634" name="Title 1093633"/>
          <p:cNvSpPr>
            <a:spLocks noGrp="1"/>
          </p:cNvSpPr>
          <p:nvPr>
            <p:ph type="title"/>
          </p:nvPr>
        </p:nvSpPr>
        <p:spPr>
          <a:xfrm>
            <a:off x="669925" y="356870"/>
            <a:ext cx="10852150" cy="1017905"/>
          </a:xfrm>
        </p:spPr>
        <p:txBody>
          <a:bodyPr anchor="b" anchorCtr="0">
            <a:normAutofit/>
          </a:bodyPr>
          <a:p>
            <a:r>
              <a:rPr sz="4445"/>
              <a:t>The “Best fit” line</a:t>
            </a:r>
            <a:endParaRPr sz="4445"/>
          </a:p>
        </p:txBody>
      </p:sp>
      <p:pic>
        <p:nvPicPr>
          <p:cNvPr id="1093638" name="Picture 10936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995" y="1374775"/>
            <a:ext cx="6553200" cy="4805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3641" name="Text Box 1093640"/>
          <p:cNvSpPr txBox="1"/>
          <p:nvPr/>
        </p:nvSpPr>
        <p:spPr>
          <a:xfrm>
            <a:off x="8470900" y="1374775"/>
            <a:ext cx="2133600" cy="2306955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baseline="0">
                <a:solidFill>
                  <a:schemeClr val="tx1"/>
                </a:solidFill>
              </a:rPr>
              <a:t>Note how the line is a little deceptive; it draws your eye, making the relationship appear stronger than it really is!</a:t>
            </a:r>
            <a:endParaRPr baseline="0">
              <a:solidFill>
                <a:schemeClr val="tx1"/>
              </a:solidFill>
            </a:endParaRPr>
          </a:p>
        </p:txBody>
      </p:sp>
      <p:sp>
        <p:nvSpPr>
          <p:cNvPr id="1093642" name="Text Box 1093641"/>
          <p:cNvSpPr txBox="1"/>
          <p:nvPr/>
        </p:nvSpPr>
        <p:spPr>
          <a:xfrm>
            <a:off x="8394700" y="4235133"/>
            <a:ext cx="2209800" cy="1614805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baseline="0">
                <a:solidFill>
                  <a:schemeClr val="tx1"/>
                </a:solidFill>
              </a:rPr>
              <a:t>Regression equation:</a:t>
            </a:r>
            <a:endParaRPr baseline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baseline="0">
                <a:solidFill>
                  <a:schemeClr val="tx1"/>
                </a:solidFill>
              </a:rPr>
              <a:t> </a:t>
            </a:r>
            <a:r>
              <a:rPr baseline="0" err="1">
                <a:solidFill>
                  <a:schemeClr val="tx1"/>
                </a:solidFill>
              </a:rPr>
              <a:t>E(Y</a:t>
            </a:r>
            <a:r>
              <a:rPr baseline="-25000" err="1">
                <a:solidFill>
                  <a:schemeClr val="tx1"/>
                </a:solidFill>
              </a:rPr>
              <a:t>i</a:t>
            </a:r>
            <a:r>
              <a:rPr baseline="0">
                <a:solidFill>
                  <a:schemeClr val="tx1"/>
                </a:solidFill>
              </a:rPr>
              <a:t>) = 26 + 0.5*</a:t>
            </a:r>
            <a:r>
              <a:rPr baseline="0" err="1">
                <a:solidFill>
                  <a:schemeClr val="tx1"/>
                </a:solidFill>
              </a:rPr>
              <a:t>vit</a:t>
            </a:r>
            <a:r>
              <a:rPr baseline="0">
                <a:solidFill>
                  <a:schemeClr val="tx1"/>
                </a:solidFill>
              </a:rPr>
              <a:t> D</a:t>
            </a:r>
            <a:r>
              <a:rPr baseline="-25000">
                <a:solidFill>
                  <a:schemeClr val="tx1"/>
                </a:solidFill>
              </a:rPr>
              <a:t>i</a:t>
            </a:r>
            <a:r>
              <a:rPr baseline="0">
                <a:solidFill>
                  <a:schemeClr val="tx1"/>
                </a:solidFill>
              </a:rPr>
              <a:t> (in 10 </a:t>
            </a:r>
            <a:r>
              <a:rPr baseline="0" err="1">
                <a:solidFill>
                  <a:schemeClr val="tx1"/>
                </a:solidFill>
              </a:rPr>
              <a:t>nmol</a:t>
            </a:r>
            <a:r>
              <a:rPr baseline="0">
                <a:solidFill>
                  <a:schemeClr val="tx1"/>
                </a:solidFill>
              </a:rPr>
              <a:t>/L)</a:t>
            </a:r>
            <a:endParaRPr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3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3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41" grpId="0" bldLvl="0" animBg="1"/>
      <p:bldP spid="1093642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0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937_1"/>
  <p:tag name="KSO_WM_TEMPLATE_CATEGORY" val="custom"/>
  <p:tag name="KSO_WM_TEMPLATE_INDEX" val="20180625"/>
  <p:tag name="KSO_WM_TEMPLATE_SUBCATEGORY" val="0"/>
  <p:tag name="KSO_WM_TEMPLATE_THUMBS_INDEX" val="1、5、9、11、15、21、3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1*a*1"/>
  <p:tag name="KSO_WM_UNIT_PRESET_TEXT" val="FRESH"/>
  <p:tag name="KSO_WM_UNIT_NOCLEAR" val="0"/>
  <p:tag name="KSO_WM_UNIT_DIAGRAM_ISNUMVISUAL" val="0"/>
  <p:tag name="KSO_WM_UNIT_DIAGRAM_ISREFERUNIT" val="0"/>
</p:tagLst>
</file>

<file path=ppt/tags/tag161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937_1"/>
  <p:tag name="KSO_WM_TEMPLATE_CATEGORY" val="custom"/>
  <p:tag name="KSO_WM_TEMPLATE_INDEX" val="20180625"/>
  <p:tag name="KSO_WM_SLIDE_ID" val="custom20180625_1"/>
  <p:tag name="KSO_WM_SLIDE_INDEX" val="1"/>
  <p:tag name="KSO_WM_TEMPLATE_SUBCATEGORY" val="0"/>
  <p:tag name="KSO_WM_TEMPLATE_THUMBS_INDEX" val="1、5、9、11、15、21、30"/>
  <p:tag name="KSO_WM_SLIDE_SUBTYPE" val="pureTxt"/>
  <p:tag name="KSO_WM_TEMPLATE_MASTER_TYPE" val="1"/>
  <p:tag name="KSO_WM_TEMPLATE_COLOR_TYPE" val="1"/>
  <p:tag name="KSO_WM_TEMPLATE_MASTER_THUMB_INDEX" val="12"/>
</p:tagLst>
</file>

<file path=ppt/tags/tag162.xml><?xml version="1.0" encoding="utf-8"?>
<p:tagLst xmlns:p="http://schemas.openxmlformats.org/presentationml/2006/main">
  <p:tag name="KSO_WM_TAG_VERSION" val="1.0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44"/>
  <p:tag name="KSO_WM_UNIT_LAYERLEVEL" val="1"/>
  <p:tag name="KSO_WM_UNIT_ID" val="custom20180625_2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3.xml><?xml version="1.0" encoding="utf-8"?>
<p:tagLst xmlns:p="http://schemas.openxmlformats.org/presentationml/2006/main">
  <p:tag name="KSO_WM_SLIDE_SIZE" val="854*465"/>
  <p:tag name="KSO_WM_SLIDE_POSITION" val="52*34"/>
  <p:tag name="KSO_WM_SLIDE_LAYOUT_CNT" val="1_1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2"/>
  <p:tag name="KSO_WM_TEMPLATE_CATEGORY" val="custom"/>
  <p:tag name="KSO_WM_TEMPLATE_INDEX" val="20180625"/>
  <p:tag name="KSO_WM_SLIDE_ID" val="custom20180625_2"/>
  <p:tag name="KSO_WM_SLIDE_INDEX" val="2"/>
  <p:tag name="KSO_WM_TEMPLATE_SUBCATEGORY" val="0"/>
  <p:tag name="KSO_WM_SLIDE_SUBTYPE" val="pureTxt"/>
  <p:tag name="KSO_WM_TEMPLATE_MASTER_TYPE" val="1"/>
  <p:tag name="KSO_WM_TEMPLATE_COLOR_TYPE" val="1"/>
</p:tagLst>
</file>

<file path=ppt/tags/tag164.xml><?xml version="1.0" encoding="utf-8"?>
<p:tagLst xmlns:p="http://schemas.openxmlformats.org/presentationml/2006/main">
  <p:tag name="KSO_WM_SLIDE_SIZE" val="855*465"/>
  <p:tag name="KSO_WM_SLIDE_POSITION" val="52*34"/>
  <p:tag name="KSO_WM_SLIDE_LAYOUT_CNT" val="1_2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3"/>
  <p:tag name="KSO_WM_TEMPLATE_CATEGORY" val="custom"/>
  <p:tag name="KSO_WM_TEMPLATE_INDEX" val="20180625"/>
  <p:tag name="KSO_WM_SLIDE_ID" val="custom20180625_3"/>
  <p:tag name="KSO_WM_SLIDE_INDEX" val="3"/>
  <p:tag name="KSO_WM_TEMPLATE_SUBCATEGORY" val="0"/>
  <p:tag name="KSO_WM_SLIDE_SUBTYPE" val="pureTxt"/>
  <p:tag name="KSO_WM_TEMPLATE_MASTER_TYPE" val="1"/>
  <p:tag name="KSO_WM_TEMPLATE_COLOR_TYPE" val="1"/>
</p:tagLst>
</file>

<file path=ppt/tags/tag165.xml><?xml version="1.0" encoding="utf-8"?>
<p:tagLst xmlns:p="http://schemas.openxmlformats.org/presentationml/2006/main">
  <p:tag name="KSO_WM_SLIDE_SIZE" val="855*459"/>
  <p:tag name="KSO_WM_SLIDE_POSITION" val="52*40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7937_4"/>
  <p:tag name="KSO_WM_TEMPLATE_CATEGORY" val="custom"/>
  <p:tag name="KSO_WM_TEMPLATE_INDEX" val="20180625"/>
  <p:tag name="KSO_WM_SLIDE_ID" val="custom20180625_4"/>
  <p:tag name="KSO_WM_SLIDE_INDEX" val="4"/>
  <p:tag name="KSO_WM_TEMPLATE_SUBCATEGORY" val="0"/>
  <p:tag name="KSO_WM_SLIDE_SUBTYPE" val="picTxt"/>
  <p:tag name="KSO_WM_TEMPLATE_MASTER_TYPE" val="1"/>
  <p:tag name="KSO_WM_TEMPLATE_COLOR_TYPE" val="1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30*a*1"/>
  <p:tag name="KSO_WM_UNIT_PRESET_TEXT" val="感谢您的聆听"/>
  <p:tag name="KSO_WM_UNIT_NOCLEAR" val="1"/>
  <p:tag name="KSO_WM_UNIT_DIAGRAM_ISNUMVISUAL" val="0"/>
  <p:tag name="KSO_WM_UNIT_DIAGRAM_ISREFERUNIT" val="0"/>
</p:tagLst>
</file>

<file path=ppt/tags/tag167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937_13"/>
  <p:tag name="KSO_WM_TEMPLATE_CATEGORY" val="custom"/>
  <p:tag name="KSO_WM_TEMPLATE_INDEX" val="20180625"/>
  <p:tag name="KSO_WM_SLIDE_ID" val="custom20180625_30"/>
  <p:tag name="KSO_WM_SLIDE_INDEX" val="30"/>
  <p:tag name="KSO_WM_TEMPLATE_SUBCATEGORY" val="0"/>
  <p:tag name="KSO_WM_SLIDE_SUBTYPE" val="pureTxt"/>
  <p:tag name="KSO_WM_TEMPLATE_MASTER_TYPE" val="1"/>
  <p:tag name="KSO_WM_TEMPLATE_COLOR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4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清新绿-625">
      <a:dk1>
        <a:srgbClr val="000000"/>
      </a:dk1>
      <a:lt1>
        <a:srgbClr val="FFFFFF"/>
      </a:lt1>
      <a:dk2>
        <a:srgbClr val="CDE4E4"/>
      </a:dk2>
      <a:lt2>
        <a:srgbClr val="FFFFFF"/>
      </a:lt2>
      <a:accent1>
        <a:srgbClr val="9CD0D1"/>
      </a:accent1>
      <a:accent2>
        <a:srgbClr val="B4E19D"/>
      </a:accent2>
      <a:accent3>
        <a:srgbClr val="CDE573"/>
      </a:accent3>
      <a:accent4>
        <a:srgbClr val="E4D94C"/>
      </a:accent4>
      <a:accent5>
        <a:srgbClr val="F3CD59"/>
      </a:accent5>
      <a:accent6>
        <a:srgbClr val="F3B87D"/>
      </a:accent6>
      <a:hlink>
        <a:srgbClr val="5DCA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1830</Words>
  <Application>WPS Presentation</Application>
  <PresentationFormat>宽屏</PresentationFormat>
  <Paragraphs>88</Paragraphs>
  <Slides>10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Microsoft YaHei</vt:lpstr>
      <vt:lpstr>汉仪旗黑-85S</vt:lpstr>
      <vt:lpstr>Calibri</vt:lpstr>
      <vt:lpstr>Arial</vt:lpstr>
      <vt:lpstr>黑体</vt:lpstr>
      <vt:lpstr>Arial Unicode MS</vt:lpstr>
      <vt:lpstr>等线</vt:lpstr>
      <vt:lpstr>Helvetica</vt:lpstr>
      <vt:lpstr>Lato Regular</vt:lpstr>
      <vt:lpstr>Segoe Print</vt:lpstr>
      <vt:lpstr>隶书</vt:lpstr>
      <vt:lpstr>Gill Sans</vt:lpstr>
      <vt:lpstr>Gill Sans MT</vt:lpstr>
      <vt:lpstr>Times New Roman</vt:lpstr>
      <vt:lpstr>Symbol</vt:lpstr>
      <vt:lpstr>Office Theme</vt:lpstr>
      <vt:lpstr>FRESH</vt:lpstr>
      <vt:lpstr>LOREM IPSUM DOLOR</vt:lpstr>
      <vt:lpstr>Displaying the data</vt:lpstr>
      <vt:lpstr>Assumptions of regression</vt:lpstr>
      <vt:lpstr>What is “Linear”?</vt:lpstr>
      <vt:lpstr>Predicted value for an individual…</vt:lpstr>
      <vt:lpstr>Linear model</vt:lpstr>
      <vt:lpstr>       Hypothesis testing</vt:lpstr>
      <vt:lpstr>The “Best fit” line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deepankarSharma2003</cp:lastModifiedBy>
  <cp:revision>49</cp:revision>
  <dcterms:created xsi:type="dcterms:W3CDTF">2019-08-02T08:36:00Z</dcterms:created>
  <dcterms:modified xsi:type="dcterms:W3CDTF">2022-05-28T17:46:20Z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1033-11.2.0.11130</vt:lpwstr>
  </property>
  <property fmtid="{D5CDD505-2E9C-101B-9397-08002B2CF9AE}" pid="3" name="ICV">
    <vt:lpwstr>6D4C5B1469474FC5BA14772E04479113</vt:lpwstr>
  </property>
</Properties>
</file>